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57" r:id="rId3"/>
    <p:sldId id="258" r:id="rId4"/>
    <p:sldId id="259" r:id="rId5"/>
    <p:sldId id="260" r:id="rId6"/>
    <p:sldId id="261" r:id="rId7"/>
    <p:sldId id="265" r:id="rId8"/>
    <p:sldId id="273" r:id="rId9"/>
    <p:sldId id="264" r:id="rId10"/>
    <p:sldId id="262" r:id="rId11"/>
    <p:sldId id="266" r:id="rId12"/>
    <p:sldId id="263" r:id="rId13"/>
    <p:sldId id="267" r:id="rId14"/>
    <p:sldId id="268" r:id="rId15"/>
    <p:sldId id="270" r:id="rId16"/>
    <p:sldId id="271" r:id="rId17"/>
    <p:sldId id="272" r:id="rId18"/>
    <p:sldId id="275" r:id="rId19"/>
    <p:sldId id="269"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6"/>
    <p:restoredTop sz="94684"/>
  </p:normalViewPr>
  <p:slideViewPr>
    <p:cSldViewPr snapToGrid="0" snapToObjects="1">
      <p:cViewPr varScale="1">
        <p:scale>
          <a:sx n="93" d="100"/>
          <a:sy n="93" d="100"/>
        </p:scale>
        <p:origin x="84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7/21/21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7/21/21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7/21/21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7/21/21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7/21/21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7/21/21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7/21/21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7/21/21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7/21/21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7/21/21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7/21/21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7/21/21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Mystery book recommendation Engine</a:t>
            </a:r>
            <a:endParaRPr lang="en-US" dirty="0"/>
          </a:p>
        </p:txBody>
      </p:sp>
      <p:sp>
        <p:nvSpPr>
          <p:cNvPr id="3" name="Subtitle 2"/>
          <p:cNvSpPr>
            <a:spLocks noGrp="1"/>
          </p:cNvSpPr>
          <p:nvPr>
            <p:ph type="subTitle" idx="1"/>
          </p:nvPr>
        </p:nvSpPr>
        <p:spPr/>
        <p:txBody>
          <a:bodyPr/>
          <a:lstStyle/>
          <a:p>
            <a:r>
              <a:rPr lang="en-US" dirty="0" smtClean="0"/>
              <a:t>Stephanie Jensen</a:t>
            </a:r>
          </a:p>
          <a:p>
            <a:r>
              <a:rPr lang="en-US" dirty="0" smtClean="0"/>
              <a:t>Springboard Capstone 3</a:t>
            </a:r>
          </a:p>
          <a:p>
            <a:endParaRPr lang="en-US" dirty="0"/>
          </a:p>
        </p:txBody>
      </p:sp>
    </p:spTree>
    <p:extLst>
      <p:ext uri="{BB962C8B-B14F-4D97-AF65-F5344CB8AC3E}">
        <p14:creationId xmlns:p14="http://schemas.microsoft.com/office/powerpoint/2010/main" val="1098086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the right ratings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1916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Ratings </a:t>
            </a:r>
            <a:endParaRPr lang="en-US" dirty="0"/>
          </a:p>
        </p:txBody>
      </p:sp>
      <p:sp>
        <p:nvSpPr>
          <p:cNvPr id="5" name="Content Placeholder 4"/>
          <p:cNvSpPr>
            <a:spLocks noGrp="1"/>
          </p:cNvSpPr>
          <p:nvPr>
            <p:ph idx="1"/>
          </p:nvPr>
        </p:nvSpPr>
        <p:spPr/>
        <p:txBody>
          <a:bodyPr/>
          <a:lstStyle/>
          <a:p>
            <a:r>
              <a:rPr lang="en-US" dirty="0" smtClean="0"/>
              <a:t>For this model, only the pure user assigned rating was used</a:t>
            </a:r>
          </a:p>
          <a:p>
            <a:endParaRPr lang="en-US" dirty="0"/>
          </a:p>
          <a:p>
            <a:r>
              <a:rPr lang="en-US" dirty="0" smtClean="0"/>
              <a:t>Past analysis showed this was the best approach aside from scaling the rating using author rating and other features. Future work will be done on testing different ratings (ratios, added, etc.)</a:t>
            </a:r>
            <a:endParaRPr lang="en-US" dirty="0"/>
          </a:p>
        </p:txBody>
      </p:sp>
    </p:spTree>
    <p:extLst>
      <p:ext uri="{BB962C8B-B14F-4D97-AF65-F5344CB8AC3E}">
        <p14:creationId xmlns:p14="http://schemas.microsoft.com/office/powerpoint/2010/main" val="712010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Selection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25996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Algorithm Selection</a:t>
            </a:r>
            <a:endParaRPr lang="en-US" dirty="0"/>
          </a:p>
        </p:txBody>
      </p:sp>
      <p:sp>
        <p:nvSpPr>
          <p:cNvPr id="5" name="Content Placeholder 4"/>
          <p:cNvSpPr>
            <a:spLocks noGrp="1"/>
          </p:cNvSpPr>
          <p:nvPr>
            <p:ph idx="1"/>
          </p:nvPr>
        </p:nvSpPr>
        <p:spPr>
          <a:xfrm>
            <a:off x="2231136" y="2638045"/>
            <a:ext cx="7729728" cy="2127920"/>
          </a:xfrm>
        </p:spPr>
        <p:txBody>
          <a:bodyPr/>
          <a:lstStyle/>
          <a:p>
            <a:r>
              <a:rPr lang="en-US" dirty="0" smtClean="0"/>
              <a:t>The chosen algorithm was the </a:t>
            </a:r>
            <a:r>
              <a:rPr lang="en-US" dirty="0" err="1" smtClean="0"/>
              <a:t>BaselineOnly</a:t>
            </a:r>
            <a:r>
              <a:rPr lang="en-US" dirty="0" smtClean="0"/>
              <a:t> in the Surprise package</a:t>
            </a:r>
          </a:p>
          <a:p>
            <a:pPr lvl="1"/>
            <a:r>
              <a:rPr lang="en-US" dirty="0" smtClean="0"/>
              <a:t>Surprise is free</a:t>
            </a:r>
          </a:p>
          <a:p>
            <a:pPr lvl="1"/>
            <a:r>
              <a:rPr lang="en-US" dirty="0" smtClean="0"/>
              <a:t>It’s very fast </a:t>
            </a:r>
          </a:p>
          <a:p>
            <a:pPr lvl="1"/>
            <a:r>
              <a:rPr lang="en-US" dirty="0" smtClean="0"/>
              <a:t>(insert metrics)</a:t>
            </a:r>
          </a:p>
          <a:p>
            <a:pPr lvl="1"/>
            <a:r>
              <a:rPr lang="en-US" dirty="0" smtClean="0"/>
              <a:t>It outperformed or was nearly </a:t>
            </a:r>
            <a:r>
              <a:rPr lang="en-US" dirty="0" err="1" smtClean="0"/>
              <a:t>equatl</a:t>
            </a:r>
            <a:r>
              <a:rPr lang="en-US" dirty="0" smtClean="0"/>
              <a:t> to all other </a:t>
            </a:r>
            <a:r>
              <a:rPr lang="en-US" dirty="0" err="1" smtClean="0"/>
              <a:t>algos</a:t>
            </a:r>
            <a:endParaRPr lang="en-US" dirty="0" smtClean="0"/>
          </a:p>
          <a:p>
            <a:pPr lvl="1"/>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56351990"/>
              </p:ext>
            </p:extLst>
          </p:nvPr>
        </p:nvGraphicFramePr>
        <p:xfrm>
          <a:off x="1294821" y="4765965"/>
          <a:ext cx="2969959" cy="1282700"/>
        </p:xfrm>
        <a:graphic>
          <a:graphicData uri="http://schemas.openxmlformats.org/drawingml/2006/table">
            <a:tbl>
              <a:tblPr/>
              <a:tblGrid>
                <a:gridCol w="1520571"/>
                <a:gridCol w="549275"/>
                <a:gridCol w="438150"/>
                <a:gridCol w="461963"/>
              </a:tblGrid>
              <a:tr h="203200">
                <a:tc>
                  <a:txBody>
                    <a:bodyPr/>
                    <a:lstStyle/>
                    <a:p>
                      <a:pPr algn="l" fontAlgn="b"/>
                      <a:endParaRPr lang="en-US" sz="1600" b="0" i="0" u="none" strike="noStrike">
                        <a:solidFill>
                          <a:srgbClr val="000000"/>
                        </a:solidFill>
                        <a:effectLst/>
                        <a:latin typeface="Calibri" charset="0"/>
                      </a:endParaRPr>
                    </a:p>
                  </a:txBody>
                  <a:tcPr marL="12700" marR="12700" marT="12700" marB="0" anchor="b">
                    <a:lnL>
                      <a:noFill/>
                    </a:lnL>
                    <a:lnR>
                      <a:noFill/>
                    </a:lnR>
                    <a:lnT>
                      <a:noFill/>
                    </a:lnT>
                    <a:lnB>
                      <a:noFill/>
                    </a:lnB>
                  </a:tcPr>
                </a:tc>
                <a:tc>
                  <a:txBody>
                    <a:bodyPr/>
                    <a:lstStyle/>
                    <a:p>
                      <a:pPr algn="l" fontAlgn="b"/>
                      <a:r>
                        <a:rPr lang="en-US" sz="1600" b="0" i="0" u="none" strike="noStrike">
                          <a:solidFill>
                            <a:srgbClr val="000000"/>
                          </a:solidFill>
                          <a:effectLst/>
                          <a:latin typeface="Calibri" charset="0"/>
                        </a:rPr>
                        <a:t>RMSE</a:t>
                      </a:r>
                    </a:p>
                  </a:txBody>
                  <a:tcPr marL="12700" marR="12700" marT="12700" marB="0" anchor="b">
                    <a:lnL>
                      <a:noFill/>
                    </a:lnL>
                    <a:lnR>
                      <a:noFill/>
                    </a:lnR>
                    <a:lnT>
                      <a:noFill/>
                    </a:lnT>
                    <a:lnB>
                      <a:noFill/>
                    </a:lnB>
                  </a:tcPr>
                </a:tc>
                <a:tc>
                  <a:txBody>
                    <a:bodyPr/>
                    <a:lstStyle/>
                    <a:p>
                      <a:pPr algn="l" fontAlgn="b"/>
                      <a:r>
                        <a:rPr lang="en-US" sz="1600" b="0" i="0" u="none" strike="noStrike">
                          <a:solidFill>
                            <a:srgbClr val="000000"/>
                          </a:solidFill>
                          <a:effectLst/>
                          <a:latin typeface="Calibri" charset="0"/>
                        </a:rPr>
                        <a:t>MSE</a:t>
                      </a:r>
                    </a:p>
                  </a:txBody>
                  <a:tcPr marL="12700" marR="12700" marT="12700" marB="0" anchor="b">
                    <a:lnL>
                      <a:noFill/>
                    </a:lnL>
                    <a:lnR>
                      <a:noFill/>
                    </a:lnR>
                    <a:lnT>
                      <a:noFill/>
                    </a:lnT>
                    <a:lnB>
                      <a:noFill/>
                    </a:lnB>
                  </a:tcPr>
                </a:tc>
                <a:tc>
                  <a:txBody>
                    <a:bodyPr/>
                    <a:lstStyle/>
                    <a:p>
                      <a:pPr algn="l" fontAlgn="b"/>
                      <a:r>
                        <a:rPr lang="en-US" sz="1600" b="0" i="0" u="none" strike="noStrike">
                          <a:solidFill>
                            <a:srgbClr val="000000"/>
                          </a:solidFill>
                          <a:effectLst/>
                          <a:latin typeface="Calibri" charset="0"/>
                        </a:rPr>
                        <a:t>MAE</a:t>
                      </a:r>
                    </a:p>
                  </a:txBody>
                  <a:tcPr marL="12700" marR="12700" marT="12700" marB="0" anchor="b">
                    <a:lnL>
                      <a:noFill/>
                    </a:lnL>
                    <a:lnR>
                      <a:noFill/>
                    </a:lnR>
                    <a:lnT>
                      <a:noFill/>
                    </a:lnT>
                    <a:lnB>
                      <a:noFill/>
                    </a:lnB>
                  </a:tcPr>
                </a:tc>
              </a:tr>
              <a:tr h="203200">
                <a:tc>
                  <a:txBody>
                    <a:bodyPr/>
                    <a:lstStyle/>
                    <a:p>
                      <a:pPr algn="l" fontAlgn="b"/>
                      <a:r>
                        <a:rPr lang="en-US" sz="1600" b="0" i="0" u="none" strike="noStrike">
                          <a:solidFill>
                            <a:srgbClr val="000000"/>
                          </a:solidFill>
                          <a:effectLst/>
                          <a:latin typeface="Calibri" charset="0"/>
                        </a:rPr>
                        <a:t>NormalPredictor</a:t>
                      </a:r>
                    </a:p>
                  </a:txBody>
                  <a:tcPr marL="12700" marR="12700" marT="12700" marB="0" anchor="b">
                    <a:lnL>
                      <a:noFill/>
                    </a:lnL>
                    <a:lnR>
                      <a:noFill/>
                    </a:lnR>
                    <a:lnT>
                      <a:noFill/>
                    </a:lnT>
                    <a:lnB>
                      <a:noFill/>
                    </a:lnB>
                  </a:tcPr>
                </a:tc>
                <a:tc>
                  <a:txBody>
                    <a:bodyPr/>
                    <a:lstStyle/>
                    <a:p>
                      <a:pPr algn="r" fontAlgn="b"/>
                      <a:r>
                        <a:rPr lang="nb-NO" sz="1600" b="0" i="0" u="none" strike="noStrike" dirty="0">
                          <a:solidFill>
                            <a:srgbClr val="000000"/>
                          </a:solidFill>
                          <a:effectLst/>
                          <a:latin typeface="Calibri" charset="0"/>
                        </a:rPr>
                        <a:t>1.72</a:t>
                      </a:r>
                    </a:p>
                  </a:txBody>
                  <a:tcPr marL="12700" marR="12700" marT="12700" marB="0" anchor="b">
                    <a:lnL>
                      <a:noFill/>
                    </a:lnL>
                    <a:lnR>
                      <a:noFill/>
                    </a:lnR>
                    <a:lnT>
                      <a:noFill/>
                    </a:lnT>
                    <a:lnB>
                      <a:noFill/>
                    </a:lnB>
                  </a:tcPr>
                </a:tc>
                <a:tc>
                  <a:txBody>
                    <a:bodyPr/>
                    <a:lstStyle/>
                    <a:p>
                      <a:pPr algn="r" fontAlgn="b"/>
                      <a:r>
                        <a:rPr lang="hr-HR" sz="1600" b="0" i="0" u="none" strike="noStrike">
                          <a:solidFill>
                            <a:srgbClr val="000000"/>
                          </a:solidFill>
                          <a:effectLst/>
                          <a:latin typeface="Calibri" charset="0"/>
                        </a:rPr>
                        <a:t>2.97</a:t>
                      </a:r>
                    </a:p>
                  </a:txBody>
                  <a:tcPr marL="12700" marR="12700" marT="12700" marB="0" anchor="b">
                    <a:lnL>
                      <a:noFill/>
                    </a:lnL>
                    <a:lnR>
                      <a:noFill/>
                    </a:lnR>
                    <a:lnT>
                      <a:noFill/>
                    </a:lnT>
                    <a:lnB>
                      <a:noFill/>
                    </a:lnB>
                  </a:tcPr>
                </a:tc>
                <a:tc>
                  <a:txBody>
                    <a:bodyPr/>
                    <a:lstStyle/>
                    <a:p>
                      <a:pPr algn="r" fontAlgn="b"/>
                      <a:r>
                        <a:rPr lang="nb-NO" sz="1600" b="0" i="0" u="none" strike="noStrike">
                          <a:solidFill>
                            <a:srgbClr val="000000"/>
                          </a:solidFill>
                          <a:effectLst/>
                          <a:latin typeface="Calibri" charset="0"/>
                        </a:rPr>
                        <a:t>1.34</a:t>
                      </a:r>
                    </a:p>
                  </a:txBody>
                  <a:tcPr marL="12700" marR="12700" marT="12700" marB="0" anchor="b">
                    <a:lnL>
                      <a:noFill/>
                    </a:lnL>
                    <a:lnR>
                      <a:noFill/>
                    </a:lnR>
                    <a:lnT>
                      <a:noFill/>
                    </a:lnT>
                    <a:lnB>
                      <a:noFill/>
                    </a:lnB>
                  </a:tcPr>
                </a:tc>
              </a:tr>
              <a:tr h="203200">
                <a:tc>
                  <a:txBody>
                    <a:bodyPr/>
                    <a:lstStyle/>
                    <a:p>
                      <a:pPr algn="l" fontAlgn="b"/>
                      <a:r>
                        <a:rPr lang="en-US" sz="1600" b="0" i="0" u="none" strike="noStrike">
                          <a:solidFill>
                            <a:srgbClr val="000000"/>
                          </a:solidFill>
                          <a:effectLst/>
                          <a:latin typeface="Calibri" charset="0"/>
                        </a:rPr>
                        <a:t>BaselineOnly_als</a:t>
                      </a:r>
                    </a:p>
                  </a:txBody>
                  <a:tcPr marL="12700" marR="12700" marT="12700" marB="0" anchor="b">
                    <a:lnL>
                      <a:noFill/>
                    </a:lnL>
                    <a:lnR>
                      <a:noFill/>
                    </a:lnR>
                    <a:lnT>
                      <a:noFill/>
                    </a:lnT>
                    <a:lnB>
                      <a:noFill/>
                    </a:lnB>
                  </a:tcPr>
                </a:tc>
                <a:tc>
                  <a:txBody>
                    <a:bodyPr/>
                    <a:lstStyle/>
                    <a:p>
                      <a:pPr algn="r" fontAlgn="b"/>
                      <a:r>
                        <a:rPr lang="nb-NO" sz="1600" b="0" i="0" u="none" strike="noStrike">
                          <a:solidFill>
                            <a:srgbClr val="000000"/>
                          </a:solidFill>
                          <a:effectLst/>
                          <a:latin typeface="Calibri" charset="0"/>
                        </a:rPr>
                        <a:t>1.12</a:t>
                      </a:r>
                    </a:p>
                  </a:txBody>
                  <a:tcPr marL="12700" marR="12700" marT="12700" marB="0" anchor="b">
                    <a:lnL>
                      <a:noFill/>
                    </a:lnL>
                    <a:lnR>
                      <a:noFill/>
                    </a:lnR>
                    <a:lnT>
                      <a:noFill/>
                    </a:lnT>
                    <a:lnB>
                      <a:noFill/>
                    </a:lnB>
                  </a:tcPr>
                </a:tc>
                <a:tc>
                  <a:txBody>
                    <a:bodyPr/>
                    <a:lstStyle/>
                    <a:p>
                      <a:pPr algn="r" fontAlgn="b"/>
                      <a:r>
                        <a:rPr lang="hr-HR" sz="1600" b="0" i="0" u="none" strike="noStrike" dirty="0">
                          <a:solidFill>
                            <a:srgbClr val="000000"/>
                          </a:solidFill>
                          <a:effectLst/>
                          <a:latin typeface="Calibri" charset="0"/>
                        </a:rPr>
                        <a:t>1.26</a:t>
                      </a:r>
                    </a:p>
                  </a:txBody>
                  <a:tcPr marL="12700" marR="12700" marT="12700" marB="0" anchor="b">
                    <a:lnL>
                      <a:noFill/>
                    </a:lnL>
                    <a:lnR>
                      <a:noFill/>
                    </a:lnR>
                    <a:lnT>
                      <a:noFill/>
                    </a:lnT>
                    <a:lnB>
                      <a:noFill/>
                    </a:lnB>
                  </a:tcPr>
                </a:tc>
                <a:tc>
                  <a:txBody>
                    <a:bodyPr/>
                    <a:lstStyle/>
                    <a:p>
                      <a:pPr algn="r" fontAlgn="b"/>
                      <a:r>
                        <a:rPr lang="nb-NO" sz="1600" b="0" i="0" u="none" strike="noStrike">
                          <a:solidFill>
                            <a:srgbClr val="000000"/>
                          </a:solidFill>
                          <a:effectLst/>
                          <a:latin typeface="Calibri" charset="0"/>
                        </a:rPr>
                        <a:t>0.82</a:t>
                      </a:r>
                    </a:p>
                  </a:txBody>
                  <a:tcPr marL="12700" marR="12700" marT="12700" marB="0" anchor="b">
                    <a:lnL>
                      <a:noFill/>
                    </a:lnL>
                    <a:lnR>
                      <a:noFill/>
                    </a:lnR>
                    <a:lnT>
                      <a:noFill/>
                    </a:lnT>
                    <a:lnB>
                      <a:noFill/>
                    </a:lnB>
                  </a:tcPr>
                </a:tc>
              </a:tr>
              <a:tr h="203200">
                <a:tc>
                  <a:txBody>
                    <a:bodyPr/>
                    <a:lstStyle/>
                    <a:p>
                      <a:pPr algn="l" fontAlgn="b"/>
                      <a:r>
                        <a:rPr lang="en-US" sz="1600" b="0" i="0" u="none" strike="noStrike">
                          <a:solidFill>
                            <a:srgbClr val="000000"/>
                          </a:solidFill>
                          <a:effectLst/>
                          <a:latin typeface="Calibri" charset="0"/>
                        </a:rPr>
                        <a:t>BaselineOnly_sgd</a:t>
                      </a:r>
                    </a:p>
                  </a:txBody>
                  <a:tcPr marL="12700" marR="12700" marT="12700" marB="0" anchor="b">
                    <a:lnL>
                      <a:noFill/>
                    </a:lnL>
                    <a:lnR>
                      <a:noFill/>
                    </a:lnR>
                    <a:lnT>
                      <a:noFill/>
                    </a:lnT>
                    <a:lnB>
                      <a:noFill/>
                    </a:lnB>
                  </a:tcPr>
                </a:tc>
                <a:tc>
                  <a:txBody>
                    <a:bodyPr/>
                    <a:lstStyle/>
                    <a:p>
                      <a:pPr algn="r" fontAlgn="b"/>
                      <a:r>
                        <a:rPr lang="nb-NO" sz="1600" b="0" i="0" u="none" strike="noStrike">
                          <a:solidFill>
                            <a:srgbClr val="000000"/>
                          </a:solidFill>
                          <a:effectLst/>
                          <a:latin typeface="Calibri" charset="0"/>
                        </a:rPr>
                        <a:t>1.12</a:t>
                      </a:r>
                    </a:p>
                  </a:txBody>
                  <a:tcPr marL="12700" marR="12700" marT="12700" marB="0" anchor="b">
                    <a:lnL>
                      <a:noFill/>
                    </a:lnL>
                    <a:lnR>
                      <a:noFill/>
                    </a:lnR>
                    <a:lnT>
                      <a:noFill/>
                    </a:lnT>
                    <a:lnB>
                      <a:noFill/>
                    </a:lnB>
                  </a:tcPr>
                </a:tc>
                <a:tc>
                  <a:txBody>
                    <a:bodyPr/>
                    <a:lstStyle/>
                    <a:p>
                      <a:pPr algn="r" fontAlgn="b"/>
                      <a:r>
                        <a:rPr lang="nb-NO" sz="1600" b="0" i="0" u="none" strike="noStrike">
                          <a:solidFill>
                            <a:srgbClr val="000000"/>
                          </a:solidFill>
                          <a:effectLst/>
                          <a:latin typeface="Calibri" charset="0"/>
                        </a:rPr>
                        <a:t>1.25</a:t>
                      </a:r>
                    </a:p>
                  </a:txBody>
                  <a:tcPr marL="12700" marR="12700" marT="12700" marB="0" anchor="b">
                    <a:lnL>
                      <a:noFill/>
                    </a:lnL>
                    <a:lnR>
                      <a:noFill/>
                    </a:lnR>
                    <a:lnT>
                      <a:noFill/>
                    </a:lnT>
                    <a:lnB>
                      <a:noFill/>
                    </a:lnB>
                  </a:tcPr>
                </a:tc>
                <a:tc>
                  <a:txBody>
                    <a:bodyPr/>
                    <a:lstStyle/>
                    <a:p>
                      <a:pPr algn="r" fontAlgn="b"/>
                      <a:r>
                        <a:rPr lang="nb-NO" sz="1600" b="0" i="0" u="none" strike="noStrike">
                          <a:solidFill>
                            <a:srgbClr val="000000"/>
                          </a:solidFill>
                          <a:effectLst/>
                          <a:latin typeface="Calibri" charset="0"/>
                        </a:rPr>
                        <a:t>0.82</a:t>
                      </a:r>
                    </a:p>
                  </a:txBody>
                  <a:tcPr marL="12700" marR="12700" marT="12700" marB="0" anchor="b">
                    <a:lnL>
                      <a:noFill/>
                    </a:lnL>
                    <a:lnR>
                      <a:noFill/>
                    </a:lnR>
                    <a:lnT>
                      <a:noFill/>
                    </a:lnT>
                    <a:lnB>
                      <a:noFill/>
                    </a:lnB>
                  </a:tcPr>
                </a:tc>
              </a:tr>
              <a:tr h="203200">
                <a:tc>
                  <a:txBody>
                    <a:bodyPr/>
                    <a:lstStyle/>
                    <a:p>
                      <a:pPr algn="l" fontAlgn="b"/>
                      <a:r>
                        <a:rPr lang="en-US" sz="1600" b="0" i="0" u="none" strike="noStrike">
                          <a:solidFill>
                            <a:srgbClr val="000000"/>
                          </a:solidFill>
                          <a:effectLst/>
                          <a:latin typeface="Calibri" charset="0"/>
                        </a:rPr>
                        <a:t>SVD</a:t>
                      </a:r>
                    </a:p>
                  </a:txBody>
                  <a:tcPr marL="12700" marR="12700" marT="12700" marB="0" anchor="b">
                    <a:lnL>
                      <a:noFill/>
                    </a:lnL>
                    <a:lnR>
                      <a:noFill/>
                    </a:lnR>
                    <a:lnT>
                      <a:noFill/>
                    </a:lnT>
                    <a:lnB>
                      <a:noFill/>
                    </a:lnB>
                  </a:tcPr>
                </a:tc>
                <a:tc>
                  <a:txBody>
                    <a:bodyPr/>
                    <a:lstStyle/>
                    <a:p>
                      <a:pPr algn="r" fontAlgn="b"/>
                      <a:r>
                        <a:rPr lang="nb-NO" sz="1600" b="0" i="0" u="none" strike="noStrike">
                          <a:solidFill>
                            <a:srgbClr val="000000"/>
                          </a:solidFill>
                          <a:effectLst/>
                          <a:latin typeface="Calibri" charset="0"/>
                        </a:rPr>
                        <a:t>1.12</a:t>
                      </a:r>
                    </a:p>
                  </a:txBody>
                  <a:tcPr marL="12700" marR="12700" marT="12700" marB="0" anchor="b">
                    <a:lnL>
                      <a:noFill/>
                    </a:lnL>
                    <a:lnR>
                      <a:noFill/>
                    </a:lnR>
                    <a:lnT>
                      <a:noFill/>
                    </a:lnT>
                    <a:lnB>
                      <a:noFill/>
                    </a:lnB>
                  </a:tcPr>
                </a:tc>
                <a:tc>
                  <a:txBody>
                    <a:bodyPr/>
                    <a:lstStyle/>
                    <a:p>
                      <a:pPr algn="r" fontAlgn="b"/>
                      <a:r>
                        <a:rPr lang="nb-NO" sz="1600" b="0" i="0" u="none" strike="noStrike">
                          <a:solidFill>
                            <a:srgbClr val="000000"/>
                          </a:solidFill>
                          <a:effectLst/>
                          <a:latin typeface="Calibri" charset="0"/>
                        </a:rPr>
                        <a:t>1.25</a:t>
                      </a:r>
                    </a:p>
                  </a:txBody>
                  <a:tcPr marL="12700" marR="12700" marT="12700" marB="0" anchor="b">
                    <a:lnL>
                      <a:noFill/>
                    </a:lnL>
                    <a:lnR>
                      <a:noFill/>
                    </a:lnR>
                    <a:lnT>
                      <a:noFill/>
                    </a:lnT>
                    <a:lnB>
                      <a:noFill/>
                    </a:lnB>
                  </a:tcPr>
                </a:tc>
                <a:tc>
                  <a:txBody>
                    <a:bodyPr/>
                    <a:lstStyle/>
                    <a:p>
                      <a:pPr algn="r" fontAlgn="b"/>
                      <a:r>
                        <a:rPr lang="nb-NO" sz="1600" b="0" i="0" u="none" strike="noStrike" dirty="0">
                          <a:solidFill>
                            <a:srgbClr val="000000"/>
                          </a:solidFill>
                          <a:effectLst/>
                          <a:latin typeface="Calibri" charset="0"/>
                        </a:rPr>
                        <a:t>0.80</a:t>
                      </a:r>
                    </a:p>
                  </a:txBody>
                  <a:tcPr marL="12700" marR="12700" marT="12700" marB="0" anchor="b">
                    <a:lnL>
                      <a:noFill/>
                    </a:lnL>
                    <a:lnR>
                      <a:noFill/>
                    </a:lnR>
                    <a:lnT>
                      <a:noFill/>
                    </a:lnT>
                    <a:lnB>
                      <a:noFill/>
                    </a:lnB>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814609953"/>
              </p:ext>
            </p:extLst>
          </p:nvPr>
        </p:nvGraphicFramePr>
        <p:xfrm>
          <a:off x="6096000" y="5010697"/>
          <a:ext cx="2565591" cy="1282700"/>
        </p:xfrm>
        <a:graphic>
          <a:graphicData uri="http://schemas.openxmlformats.org/drawingml/2006/table">
            <a:tbl>
              <a:tblPr/>
              <a:tblGrid>
                <a:gridCol w="828675"/>
                <a:gridCol w="1736916"/>
              </a:tblGrid>
              <a:tr h="203200">
                <a:tc>
                  <a:txBody>
                    <a:bodyPr/>
                    <a:lstStyle/>
                    <a:p>
                      <a:pPr algn="l" fontAlgn="b"/>
                      <a:endParaRPr lang="en-US" sz="1600" b="0" i="0" u="none" strike="noStrike">
                        <a:solidFill>
                          <a:srgbClr val="000000"/>
                        </a:solidFill>
                        <a:effectLst/>
                        <a:latin typeface="Calibri" charset="0"/>
                      </a:endParaRPr>
                    </a:p>
                  </a:txBody>
                  <a:tcPr marL="12700" marR="12700" marT="12700" marB="0" anchor="b">
                    <a:lnL>
                      <a:noFill/>
                    </a:lnL>
                    <a:lnR>
                      <a:noFill/>
                    </a:lnR>
                    <a:lnT>
                      <a:noFill/>
                    </a:lnT>
                    <a:lnB>
                      <a:noFill/>
                    </a:lnB>
                  </a:tcPr>
                </a:tc>
                <a:tc>
                  <a:txBody>
                    <a:bodyPr/>
                    <a:lstStyle/>
                    <a:p>
                      <a:pPr algn="l" fontAlgn="b"/>
                      <a:r>
                        <a:rPr lang="en-US" sz="1600" b="0" i="0" u="none" strike="noStrike">
                          <a:solidFill>
                            <a:srgbClr val="000000"/>
                          </a:solidFill>
                          <a:effectLst/>
                          <a:latin typeface="Calibri" charset="0"/>
                        </a:rPr>
                        <a:t>Measurement Value</a:t>
                      </a:r>
                    </a:p>
                  </a:txBody>
                  <a:tcPr marL="12700" marR="12700" marT="12700" marB="0" anchor="b">
                    <a:lnL>
                      <a:noFill/>
                    </a:lnL>
                    <a:lnR>
                      <a:noFill/>
                    </a:lnR>
                    <a:lnT>
                      <a:noFill/>
                    </a:lnT>
                    <a:lnB>
                      <a:noFill/>
                    </a:lnB>
                  </a:tcPr>
                </a:tc>
              </a:tr>
              <a:tr h="203200">
                <a:tc>
                  <a:txBody>
                    <a:bodyPr/>
                    <a:lstStyle/>
                    <a:p>
                      <a:pPr algn="l" fontAlgn="b"/>
                      <a:r>
                        <a:rPr lang="en-US" sz="1600" b="0" i="0" u="none" strike="noStrike">
                          <a:solidFill>
                            <a:srgbClr val="000000"/>
                          </a:solidFill>
                          <a:effectLst/>
                          <a:latin typeface="Calibri" charset="0"/>
                        </a:rPr>
                        <a:t>RMSE</a:t>
                      </a:r>
                    </a:p>
                  </a:txBody>
                  <a:tcPr marL="12700" marR="12700" marT="12700" marB="0" anchor="b">
                    <a:lnL>
                      <a:noFill/>
                    </a:lnL>
                    <a:lnR>
                      <a:noFill/>
                    </a:lnR>
                    <a:lnT>
                      <a:noFill/>
                    </a:lnT>
                    <a:lnB>
                      <a:noFill/>
                    </a:lnB>
                  </a:tcPr>
                </a:tc>
                <a:tc>
                  <a:txBody>
                    <a:bodyPr/>
                    <a:lstStyle/>
                    <a:p>
                      <a:pPr algn="r" fontAlgn="b"/>
                      <a:r>
                        <a:rPr lang="nb-NO" sz="1600" b="0" i="0" u="none" strike="noStrike">
                          <a:solidFill>
                            <a:srgbClr val="000000"/>
                          </a:solidFill>
                          <a:effectLst/>
                          <a:latin typeface="Calibri" charset="0"/>
                        </a:rPr>
                        <a:t>1.12</a:t>
                      </a:r>
                    </a:p>
                  </a:txBody>
                  <a:tcPr marL="12700" marR="12700" marT="12700" marB="0" anchor="b">
                    <a:lnL>
                      <a:noFill/>
                    </a:lnL>
                    <a:lnR>
                      <a:noFill/>
                    </a:lnR>
                    <a:lnT>
                      <a:noFill/>
                    </a:lnT>
                    <a:lnB>
                      <a:noFill/>
                    </a:lnB>
                  </a:tcPr>
                </a:tc>
              </a:tr>
              <a:tr h="203200">
                <a:tc>
                  <a:txBody>
                    <a:bodyPr/>
                    <a:lstStyle/>
                    <a:p>
                      <a:pPr algn="l" fontAlgn="b"/>
                      <a:r>
                        <a:rPr lang="en-US" sz="1600" b="0" i="0" u="none" strike="noStrike">
                          <a:solidFill>
                            <a:srgbClr val="000000"/>
                          </a:solidFill>
                          <a:effectLst/>
                          <a:latin typeface="Calibri" charset="0"/>
                        </a:rPr>
                        <a:t>MSE</a:t>
                      </a:r>
                    </a:p>
                  </a:txBody>
                  <a:tcPr marL="12700" marR="12700" marT="12700" marB="0" anchor="b">
                    <a:lnL>
                      <a:noFill/>
                    </a:lnL>
                    <a:lnR>
                      <a:noFill/>
                    </a:lnR>
                    <a:lnT>
                      <a:noFill/>
                    </a:lnT>
                    <a:lnB>
                      <a:noFill/>
                    </a:lnB>
                  </a:tcPr>
                </a:tc>
                <a:tc>
                  <a:txBody>
                    <a:bodyPr/>
                    <a:lstStyle/>
                    <a:p>
                      <a:pPr algn="r" fontAlgn="b"/>
                      <a:r>
                        <a:rPr lang="nb-NO" sz="1600" b="0" i="0" u="none" strike="noStrike">
                          <a:solidFill>
                            <a:srgbClr val="000000"/>
                          </a:solidFill>
                          <a:effectLst/>
                          <a:latin typeface="Calibri" charset="0"/>
                        </a:rPr>
                        <a:t>1.25</a:t>
                      </a:r>
                    </a:p>
                  </a:txBody>
                  <a:tcPr marL="12700" marR="12700" marT="12700" marB="0" anchor="b">
                    <a:lnL>
                      <a:noFill/>
                    </a:lnL>
                    <a:lnR>
                      <a:noFill/>
                    </a:lnR>
                    <a:lnT>
                      <a:noFill/>
                    </a:lnT>
                    <a:lnB>
                      <a:noFill/>
                    </a:lnB>
                  </a:tcPr>
                </a:tc>
              </a:tr>
              <a:tr h="203200">
                <a:tc>
                  <a:txBody>
                    <a:bodyPr/>
                    <a:lstStyle/>
                    <a:p>
                      <a:pPr algn="l" fontAlgn="b"/>
                      <a:r>
                        <a:rPr lang="en-US" sz="1600" b="0" i="0" u="none" strike="noStrike">
                          <a:solidFill>
                            <a:srgbClr val="000000"/>
                          </a:solidFill>
                          <a:effectLst/>
                          <a:latin typeface="Calibri" charset="0"/>
                        </a:rPr>
                        <a:t>MAE</a:t>
                      </a:r>
                    </a:p>
                  </a:txBody>
                  <a:tcPr marL="12700" marR="12700" marT="12700" marB="0" anchor="b">
                    <a:lnL>
                      <a:noFill/>
                    </a:lnL>
                    <a:lnR>
                      <a:noFill/>
                    </a:lnR>
                    <a:lnT>
                      <a:noFill/>
                    </a:lnT>
                    <a:lnB>
                      <a:noFill/>
                    </a:lnB>
                  </a:tcPr>
                </a:tc>
                <a:tc>
                  <a:txBody>
                    <a:bodyPr/>
                    <a:lstStyle/>
                    <a:p>
                      <a:pPr algn="r" fontAlgn="b"/>
                      <a:r>
                        <a:rPr lang="nb-NO" sz="1600" b="0" i="0" u="none" strike="noStrike">
                          <a:solidFill>
                            <a:srgbClr val="000000"/>
                          </a:solidFill>
                          <a:effectLst/>
                          <a:latin typeface="Calibri" charset="0"/>
                        </a:rPr>
                        <a:t>0.82</a:t>
                      </a:r>
                    </a:p>
                  </a:txBody>
                  <a:tcPr marL="12700" marR="12700" marT="12700" marB="0" anchor="b">
                    <a:lnL>
                      <a:noFill/>
                    </a:lnL>
                    <a:lnR>
                      <a:noFill/>
                    </a:lnR>
                    <a:lnT>
                      <a:noFill/>
                    </a:lnT>
                    <a:lnB>
                      <a:noFill/>
                    </a:lnB>
                  </a:tcPr>
                </a:tc>
              </a:tr>
              <a:tr h="203200">
                <a:tc>
                  <a:txBody>
                    <a:bodyPr/>
                    <a:lstStyle/>
                    <a:p>
                      <a:pPr algn="l" fontAlgn="b"/>
                      <a:r>
                        <a:rPr lang="en-US" sz="1600" b="0" i="0" u="none" strike="noStrike">
                          <a:solidFill>
                            <a:srgbClr val="000000"/>
                          </a:solidFill>
                          <a:effectLst/>
                          <a:latin typeface="Calibri" charset="0"/>
                        </a:rPr>
                        <a:t>FCP</a:t>
                      </a:r>
                    </a:p>
                  </a:txBody>
                  <a:tcPr marL="12700" marR="12700" marT="12700" marB="0" anchor="b">
                    <a:lnL>
                      <a:noFill/>
                    </a:lnL>
                    <a:lnR>
                      <a:noFill/>
                    </a:lnR>
                    <a:lnT>
                      <a:noFill/>
                    </a:lnT>
                    <a:lnB>
                      <a:noFill/>
                    </a:lnB>
                  </a:tcPr>
                </a:tc>
                <a:tc>
                  <a:txBody>
                    <a:bodyPr/>
                    <a:lstStyle/>
                    <a:p>
                      <a:pPr algn="r" fontAlgn="b"/>
                      <a:r>
                        <a:rPr lang="nb-NO" sz="1600" b="0" i="0" u="none" strike="noStrike" dirty="0">
                          <a:solidFill>
                            <a:srgbClr val="000000"/>
                          </a:solidFill>
                          <a:effectLst/>
                          <a:latin typeface="Calibri" charset="0"/>
                        </a:rPr>
                        <a:t>0.57</a:t>
                      </a:r>
                    </a:p>
                  </a:txBody>
                  <a:tcPr marL="12700" marR="12700" marT="12700" marB="0" anchor="b">
                    <a:lnL>
                      <a:noFill/>
                    </a:lnL>
                    <a:lnR>
                      <a:noFill/>
                    </a:lnR>
                    <a:lnT>
                      <a:noFill/>
                    </a:lnT>
                    <a:lnB>
                      <a:noFill/>
                    </a:lnB>
                  </a:tcPr>
                </a:tc>
              </a:tr>
            </a:tbl>
          </a:graphicData>
        </a:graphic>
      </p:graphicFrame>
      <p:sp>
        <p:nvSpPr>
          <p:cNvPr id="7" name="TextBox 6"/>
          <p:cNvSpPr txBox="1"/>
          <p:nvPr/>
        </p:nvSpPr>
        <p:spPr>
          <a:xfrm>
            <a:off x="6096000" y="4675956"/>
            <a:ext cx="3574473" cy="369332"/>
          </a:xfrm>
          <a:prstGeom prst="rect">
            <a:avLst/>
          </a:prstGeom>
          <a:noFill/>
        </p:spPr>
        <p:txBody>
          <a:bodyPr wrap="square" rtlCol="0">
            <a:spAutoFit/>
          </a:bodyPr>
          <a:lstStyle/>
          <a:p>
            <a:r>
              <a:rPr lang="en-US" dirty="0" smtClean="0"/>
              <a:t>Best Algorithm (BLO – </a:t>
            </a:r>
            <a:r>
              <a:rPr lang="en-US" dirty="0" err="1" smtClean="0"/>
              <a:t>sgd</a:t>
            </a:r>
            <a:r>
              <a:rPr lang="en-US" dirty="0" smtClean="0"/>
              <a:t>)</a:t>
            </a:r>
            <a:endParaRPr lang="en-US" dirty="0"/>
          </a:p>
        </p:txBody>
      </p:sp>
      <p:sp>
        <p:nvSpPr>
          <p:cNvPr id="8" name="Rectangle 7"/>
          <p:cNvSpPr/>
          <p:nvPr/>
        </p:nvSpPr>
        <p:spPr>
          <a:xfrm>
            <a:off x="9426011" y="4539071"/>
            <a:ext cx="2133600" cy="1754326"/>
          </a:xfrm>
          <a:prstGeom prst="rect">
            <a:avLst/>
          </a:prstGeom>
        </p:spPr>
        <p:txBody>
          <a:bodyPr wrap="square">
            <a:spAutoFit/>
          </a:bodyPr>
          <a:lstStyle/>
          <a:p>
            <a:r>
              <a:rPr lang="en-US" dirty="0" err="1"/>
              <a:t>bsl_best</a:t>
            </a:r>
            <a:r>
              <a:rPr lang="en-US" dirty="0"/>
              <a:t> = {'method': '</a:t>
            </a:r>
            <a:r>
              <a:rPr lang="en-US" dirty="0" err="1"/>
              <a:t>sgd</a:t>
            </a:r>
            <a:r>
              <a:rPr lang="en-US" dirty="0"/>
              <a:t>',               'reg':0.03,               '</a:t>
            </a:r>
            <a:r>
              <a:rPr lang="en-US" dirty="0" err="1"/>
              <a:t>learning_rate</a:t>
            </a:r>
            <a:r>
              <a:rPr lang="en-US" dirty="0"/>
              <a:t>': .005,               '</a:t>
            </a:r>
            <a:r>
              <a:rPr lang="en-US" dirty="0" err="1"/>
              <a:t>n_epochs</a:t>
            </a:r>
            <a:r>
              <a:rPr lang="en-US" dirty="0"/>
              <a:t>': 25               }</a:t>
            </a:r>
          </a:p>
        </p:txBody>
      </p:sp>
    </p:spTree>
    <p:extLst>
      <p:ext uri="{BB962C8B-B14F-4D97-AF65-F5344CB8AC3E}">
        <p14:creationId xmlns:p14="http://schemas.microsoft.com/office/powerpoint/2010/main" val="869968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Model performance &amp; analysis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43829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Overall Error</a:t>
            </a:r>
            <a:endParaRPr lang="en-US" dirty="0"/>
          </a:p>
        </p:txBody>
      </p:sp>
      <p:pic>
        <p:nvPicPr>
          <p:cNvPr id="3" name="Picture 2"/>
          <p:cNvPicPr>
            <a:picLocks noChangeAspect="1"/>
          </p:cNvPicPr>
          <p:nvPr/>
        </p:nvPicPr>
        <p:blipFill>
          <a:blip r:embed="rId2"/>
          <a:stretch>
            <a:fillRect/>
          </a:stretch>
        </p:blipFill>
        <p:spPr>
          <a:xfrm>
            <a:off x="2552122" y="2430317"/>
            <a:ext cx="6702714" cy="4379329"/>
          </a:xfrm>
          <a:prstGeom prst="rect">
            <a:avLst/>
          </a:prstGeom>
        </p:spPr>
      </p:pic>
    </p:spTree>
    <p:extLst>
      <p:ext uri="{BB962C8B-B14F-4D97-AF65-F5344CB8AC3E}">
        <p14:creationId xmlns:p14="http://schemas.microsoft.com/office/powerpoint/2010/main" val="1957383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Error by User</a:t>
            </a:r>
            <a:endParaRPr lang="en-US" dirty="0"/>
          </a:p>
        </p:txBody>
      </p:sp>
      <p:pic>
        <p:nvPicPr>
          <p:cNvPr id="2" name="Content Placeholder 1"/>
          <p:cNvPicPr>
            <a:picLocks noGrp="1" noChangeAspect="1"/>
          </p:cNvPicPr>
          <p:nvPr>
            <p:ph idx="1"/>
          </p:nvPr>
        </p:nvPicPr>
        <p:blipFill>
          <a:blip r:embed="rId2"/>
          <a:stretch>
            <a:fillRect/>
          </a:stretch>
        </p:blipFill>
        <p:spPr>
          <a:xfrm>
            <a:off x="2334516" y="2430607"/>
            <a:ext cx="7283981" cy="4219575"/>
          </a:xfrm>
          <a:prstGeom prst="rect">
            <a:avLst/>
          </a:prstGeom>
        </p:spPr>
      </p:pic>
    </p:spTree>
    <p:extLst>
      <p:ext uri="{BB962C8B-B14F-4D97-AF65-F5344CB8AC3E}">
        <p14:creationId xmlns:p14="http://schemas.microsoft.com/office/powerpoint/2010/main" val="92244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by rating</a:t>
            </a:r>
            <a:endParaRPr lang="en-US" dirty="0"/>
          </a:p>
        </p:txBody>
      </p:sp>
      <p:sp>
        <p:nvSpPr>
          <p:cNvPr id="4" name="TextBox 3"/>
          <p:cNvSpPr txBox="1"/>
          <p:nvPr/>
        </p:nvSpPr>
        <p:spPr>
          <a:xfrm>
            <a:off x="7897093" y="2745580"/>
            <a:ext cx="2590800" cy="369332"/>
          </a:xfrm>
          <a:prstGeom prst="rect">
            <a:avLst/>
          </a:prstGeom>
          <a:noFill/>
        </p:spPr>
        <p:txBody>
          <a:bodyPr wrap="square" rtlCol="0">
            <a:spAutoFit/>
          </a:bodyPr>
          <a:lstStyle/>
          <a:p>
            <a:r>
              <a:rPr lang="en-US" smtClean="0"/>
              <a:t>Ratings &gt; 3</a:t>
            </a:r>
            <a:endParaRPr lang="en-US"/>
          </a:p>
        </p:txBody>
      </p:sp>
      <p:sp>
        <p:nvSpPr>
          <p:cNvPr id="5" name="TextBox 4"/>
          <p:cNvSpPr txBox="1"/>
          <p:nvPr/>
        </p:nvSpPr>
        <p:spPr>
          <a:xfrm>
            <a:off x="2466113" y="2745580"/>
            <a:ext cx="2590800" cy="369332"/>
          </a:xfrm>
          <a:prstGeom prst="rect">
            <a:avLst/>
          </a:prstGeom>
          <a:noFill/>
        </p:spPr>
        <p:txBody>
          <a:bodyPr wrap="square" rtlCol="0">
            <a:spAutoFit/>
          </a:bodyPr>
          <a:lstStyle/>
          <a:p>
            <a:r>
              <a:rPr lang="en-US" dirty="0" smtClean="0"/>
              <a:t>Ratings &lt; 3</a:t>
            </a:r>
            <a:endParaRPr lang="en-US" dirty="0"/>
          </a:p>
        </p:txBody>
      </p:sp>
      <p:pic>
        <p:nvPicPr>
          <p:cNvPr id="6" name="Picture 5"/>
          <p:cNvPicPr>
            <a:picLocks noChangeAspect="1"/>
          </p:cNvPicPr>
          <p:nvPr/>
        </p:nvPicPr>
        <p:blipFill>
          <a:blip r:embed="rId2"/>
          <a:stretch>
            <a:fillRect/>
          </a:stretch>
        </p:blipFill>
        <p:spPr>
          <a:xfrm>
            <a:off x="5960341" y="3125170"/>
            <a:ext cx="5092700" cy="3327400"/>
          </a:xfrm>
          <a:prstGeom prst="rect">
            <a:avLst/>
          </a:prstGeom>
        </p:spPr>
      </p:pic>
      <p:pic>
        <p:nvPicPr>
          <p:cNvPr id="7" name="Picture 6"/>
          <p:cNvPicPr>
            <a:picLocks noChangeAspect="1"/>
          </p:cNvPicPr>
          <p:nvPr/>
        </p:nvPicPr>
        <p:blipFill>
          <a:blip r:embed="rId3"/>
          <a:stretch>
            <a:fillRect/>
          </a:stretch>
        </p:blipFill>
        <p:spPr>
          <a:xfrm>
            <a:off x="629804" y="3125170"/>
            <a:ext cx="5016500" cy="3327400"/>
          </a:xfrm>
          <a:prstGeom prst="rect">
            <a:avLst/>
          </a:prstGeom>
        </p:spPr>
      </p:pic>
    </p:spTree>
    <p:extLst>
      <p:ext uri="{BB962C8B-B14F-4D97-AF65-F5344CB8AC3E}">
        <p14:creationId xmlns:p14="http://schemas.microsoft.com/office/powerpoint/2010/main" val="309406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of % Predicted Rating</a:t>
            </a:r>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1938483" y="2237925"/>
            <a:ext cx="8605815" cy="4620075"/>
          </a:xfrm>
          <a:prstGeom prst="rect">
            <a:avLst/>
          </a:prstGeom>
        </p:spPr>
      </p:pic>
    </p:spTree>
    <p:extLst>
      <p:ext uri="{BB962C8B-B14F-4D97-AF65-F5344CB8AC3E}">
        <p14:creationId xmlns:p14="http://schemas.microsoft.com/office/powerpoint/2010/main" val="918135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2965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342900" indent="-342900">
              <a:buFont typeface="+mj-lt"/>
              <a:buAutoNum type="arabicPeriod"/>
            </a:pPr>
            <a:r>
              <a:rPr lang="en-US" dirty="0" smtClean="0"/>
              <a:t>Book Findings</a:t>
            </a:r>
          </a:p>
          <a:p>
            <a:pPr marL="342900" indent="-342900">
              <a:buFont typeface="+mj-lt"/>
              <a:buAutoNum type="arabicPeriod"/>
            </a:pPr>
            <a:r>
              <a:rPr lang="en-US" dirty="0" smtClean="0"/>
              <a:t>User Findings</a:t>
            </a:r>
          </a:p>
          <a:p>
            <a:pPr marL="342900" indent="-342900">
              <a:buFont typeface="+mj-lt"/>
              <a:buAutoNum type="arabicPeriod"/>
            </a:pPr>
            <a:r>
              <a:rPr lang="en-US" dirty="0" smtClean="0"/>
              <a:t>Model Selection</a:t>
            </a:r>
          </a:p>
          <a:p>
            <a:pPr marL="342900" indent="-342900">
              <a:buFont typeface="+mj-lt"/>
              <a:buAutoNum type="arabicPeriod"/>
            </a:pPr>
            <a:r>
              <a:rPr lang="en-US" dirty="0" smtClean="0"/>
              <a:t>Model results</a:t>
            </a:r>
          </a:p>
          <a:p>
            <a:pPr marL="342900" indent="-342900">
              <a:buFont typeface="+mj-lt"/>
              <a:buAutoNum type="arabicPeriod"/>
            </a:pPr>
            <a:r>
              <a:rPr lang="en-US" dirty="0" smtClean="0"/>
              <a:t>Conclusions</a:t>
            </a:r>
            <a:endParaRPr lang="en-US" dirty="0"/>
          </a:p>
        </p:txBody>
      </p:sp>
    </p:spTree>
    <p:extLst>
      <p:ext uri="{BB962C8B-B14F-4D97-AF65-F5344CB8AC3E}">
        <p14:creationId xmlns:p14="http://schemas.microsoft.com/office/powerpoint/2010/main" val="2048263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49928" y="803564"/>
            <a:ext cx="10183090" cy="5282827"/>
          </a:xfrm>
        </p:spPr>
        <p:txBody>
          <a:bodyPr>
            <a:noAutofit/>
          </a:bodyPr>
          <a:lstStyle/>
          <a:p>
            <a:r>
              <a:rPr lang="en-US" sz="2800" dirty="0" smtClean="0"/>
              <a:t>The model does pretty well of getting within 1-2 ratings of the user rating</a:t>
            </a:r>
          </a:p>
          <a:p>
            <a:endParaRPr lang="en-US" sz="2800" dirty="0"/>
          </a:p>
          <a:p>
            <a:r>
              <a:rPr lang="en-US" sz="2800" dirty="0" smtClean="0"/>
              <a:t>People skew high in ratings and the model seems to as </a:t>
            </a:r>
            <a:r>
              <a:rPr lang="en-US" sz="2800" dirty="0" smtClean="0"/>
              <a:t>well</a:t>
            </a:r>
          </a:p>
          <a:p>
            <a:endParaRPr lang="en-US" sz="2800" dirty="0"/>
          </a:p>
          <a:p>
            <a:r>
              <a:rPr lang="en-US" sz="2800" dirty="0" smtClean="0"/>
              <a:t>It is much more likely to underestimate than over estimate. </a:t>
            </a:r>
            <a:endParaRPr lang="en-US" sz="2800" dirty="0" smtClean="0"/>
          </a:p>
          <a:p>
            <a:endParaRPr lang="en-US" sz="2800" dirty="0"/>
          </a:p>
          <a:p>
            <a:r>
              <a:rPr lang="en-US" sz="2800" dirty="0" smtClean="0"/>
              <a:t>It does not do great with lower ratings. </a:t>
            </a:r>
            <a:r>
              <a:rPr lang="en-US" sz="2800" dirty="0" smtClean="0"/>
              <a:t>This is somewhat concerning as someone could rate a 0 and the model will likely give a 3+. </a:t>
            </a:r>
            <a:endParaRPr lang="en-US" sz="2800" dirty="0"/>
          </a:p>
        </p:txBody>
      </p:sp>
    </p:spTree>
    <p:extLst>
      <p:ext uri="{BB962C8B-B14F-4D97-AF65-F5344CB8AC3E}">
        <p14:creationId xmlns:p14="http://schemas.microsoft.com/office/powerpoint/2010/main" val="707551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Book Analysis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420839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Not much Correlation</a:t>
            </a:r>
            <a:endParaRPr lang="en-US" dirty="0"/>
          </a:p>
        </p:txBody>
      </p:sp>
      <p:pic>
        <p:nvPicPr>
          <p:cNvPr id="2" name="Content Placeholder 1"/>
          <p:cNvPicPr>
            <a:picLocks noGrp="1" noChangeAspect="1"/>
          </p:cNvPicPr>
          <p:nvPr>
            <p:ph idx="1"/>
          </p:nvPr>
        </p:nvPicPr>
        <p:blipFill>
          <a:blip r:embed="rId2"/>
          <a:stretch>
            <a:fillRect/>
          </a:stretch>
        </p:blipFill>
        <p:spPr>
          <a:xfrm>
            <a:off x="2775408" y="2319155"/>
            <a:ext cx="5703574" cy="4538845"/>
          </a:xfrm>
          <a:prstGeom prst="rect">
            <a:avLst/>
          </a:prstGeom>
        </p:spPr>
      </p:pic>
    </p:spTree>
    <p:extLst>
      <p:ext uri="{BB962C8B-B14F-4D97-AF65-F5344CB8AC3E}">
        <p14:creationId xmlns:p14="http://schemas.microsoft.com/office/powerpoint/2010/main" val="215923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Author/book Rating Correlation</a:t>
            </a:r>
            <a:endParaRPr lang="en-US" dirty="0"/>
          </a:p>
        </p:txBody>
      </p:sp>
      <p:pic>
        <p:nvPicPr>
          <p:cNvPr id="4" name="Content Placeholder 3"/>
          <p:cNvPicPr>
            <a:picLocks noGrp="1" noChangeAspect="1"/>
          </p:cNvPicPr>
          <p:nvPr>
            <p:ph idx="1"/>
          </p:nvPr>
        </p:nvPicPr>
        <p:blipFill>
          <a:blip r:embed="rId2"/>
          <a:stretch>
            <a:fillRect/>
          </a:stretch>
        </p:blipFill>
        <p:spPr>
          <a:xfrm>
            <a:off x="2939038" y="2402898"/>
            <a:ext cx="6313924" cy="4290858"/>
          </a:xfrm>
          <a:prstGeom prst="rect">
            <a:avLst/>
          </a:prstGeom>
        </p:spPr>
      </p:pic>
    </p:spTree>
    <p:extLst>
      <p:ext uri="{BB962C8B-B14F-4D97-AF65-F5344CB8AC3E}">
        <p14:creationId xmlns:p14="http://schemas.microsoft.com/office/powerpoint/2010/main" val="284075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Analysis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639648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 of User Ratings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08798" y="2278206"/>
            <a:ext cx="2774404" cy="4460807"/>
          </a:xfrm>
        </p:spPr>
      </p:pic>
    </p:spTree>
    <p:extLst>
      <p:ext uri="{BB962C8B-B14F-4D97-AF65-F5344CB8AC3E}">
        <p14:creationId xmlns:p14="http://schemas.microsoft.com/office/powerpoint/2010/main" val="310788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 Don’t Rate Much</a:t>
            </a:r>
            <a:endParaRPr lang="en-US" dirty="0"/>
          </a:p>
        </p:txBody>
      </p:sp>
      <p:pic>
        <p:nvPicPr>
          <p:cNvPr id="4" name="Content Placeholder 3"/>
          <p:cNvPicPr>
            <a:picLocks noGrp="1" noChangeAspect="1"/>
          </p:cNvPicPr>
          <p:nvPr>
            <p:ph idx="1"/>
          </p:nvPr>
        </p:nvPicPr>
        <p:blipFill rotWithShape="1">
          <a:blip r:embed="rId2"/>
          <a:srcRect t="52535"/>
          <a:stretch/>
        </p:blipFill>
        <p:spPr>
          <a:xfrm>
            <a:off x="1741720" y="2410690"/>
            <a:ext cx="7804062" cy="4161678"/>
          </a:xfrm>
          <a:prstGeom prst="rect">
            <a:avLst/>
          </a:prstGeom>
        </p:spPr>
      </p:pic>
      <p:sp>
        <p:nvSpPr>
          <p:cNvPr id="5" name="TextBox 4"/>
          <p:cNvSpPr txBox="1"/>
          <p:nvPr/>
        </p:nvSpPr>
        <p:spPr>
          <a:xfrm rot="16200000">
            <a:off x="28382" y="3218878"/>
            <a:ext cx="3057344" cy="369332"/>
          </a:xfrm>
          <a:prstGeom prst="rect">
            <a:avLst/>
          </a:prstGeom>
          <a:noFill/>
        </p:spPr>
        <p:txBody>
          <a:bodyPr wrap="square" rtlCol="0">
            <a:spAutoFit/>
          </a:bodyPr>
          <a:lstStyle/>
          <a:p>
            <a:r>
              <a:rPr lang="en-US" smtClean="0"/>
              <a:t>Number Users</a:t>
            </a:r>
            <a:endParaRPr lang="en-US"/>
          </a:p>
        </p:txBody>
      </p:sp>
      <p:sp>
        <p:nvSpPr>
          <p:cNvPr id="6" name="TextBox 5"/>
          <p:cNvSpPr txBox="1"/>
          <p:nvPr/>
        </p:nvSpPr>
        <p:spPr>
          <a:xfrm>
            <a:off x="5347855" y="6475386"/>
            <a:ext cx="4350327" cy="382614"/>
          </a:xfrm>
          <a:prstGeom prst="rect">
            <a:avLst/>
          </a:prstGeom>
          <a:noFill/>
        </p:spPr>
        <p:txBody>
          <a:bodyPr wrap="square" rtlCol="0">
            <a:spAutoFit/>
          </a:bodyPr>
          <a:lstStyle/>
          <a:p>
            <a:r>
              <a:rPr lang="en-US" dirty="0" smtClean="0"/>
              <a:t>Number Ratings</a:t>
            </a:r>
            <a:endParaRPr lang="en-US" dirty="0"/>
          </a:p>
        </p:txBody>
      </p:sp>
    </p:spTree>
    <p:extLst>
      <p:ext uri="{BB962C8B-B14F-4D97-AF65-F5344CB8AC3E}">
        <p14:creationId xmlns:p14="http://schemas.microsoft.com/office/powerpoint/2010/main" val="566754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Users Over Rate</a:t>
            </a:r>
            <a:endParaRPr lang="en-US" dirty="0"/>
          </a:p>
        </p:txBody>
      </p:sp>
      <p:pic>
        <p:nvPicPr>
          <p:cNvPr id="2" name="Content Placeholder 1"/>
          <p:cNvPicPr>
            <a:picLocks noGrp="1" noChangeAspect="1"/>
          </p:cNvPicPr>
          <p:nvPr>
            <p:ph idx="1"/>
          </p:nvPr>
        </p:nvPicPr>
        <p:blipFill>
          <a:blip r:embed="rId2"/>
          <a:stretch>
            <a:fillRect/>
          </a:stretch>
        </p:blipFill>
        <p:spPr>
          <a:xfrm>
            <a:off x="2881418" y="2250498"/>
            <a:ext cx="6429163" cy="4496995"/>
          </a:xfrm>
          <a:prstGeom prst="rect">
            <a:avLst/>
          </a:prstGeom>
        </p:spPr>
      </p:pic>
    </p:spTree>
    <p:extLst>
      <p:ext uri="{BB962C8B-B14F-4D97-AF65-F5344CB8AC3E}">
        <p14:creationId xmlns:p14="http://schemas.microsoft.com/office/powerpoint/2010/main" val="171679509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445</TotalTime>
  <Words>278</Words>
  <Application>Microsoft Macintosh PowerPoint</Application>
  <PresentationFormat>Widescreen</PresentationFormat>
  <Paragraphs>75</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Calibri</vt:lpstr>
      <vt:lpstr>Gill Sans MT</vt:lpstr>
      <vt:lpstr>Arial</vt:lpstr>
      <vt:lpstr>Parcel</vt:lpstr>
      <vt:lpstr>Mystery book recommendation Engine</vt:lpstr>
      <vt:lpstr>Outline</vt:lpstr>
      <vt:lpstr>Book Analysis</vt:lpstr>
      <vt:lpstr>Not much Correlation</vt:lpstr>
      <vt:lpstr>Author/book Rating Correlation</vt:lpstr>
      <vt:lpstr>User Analysis</vt:lpstr>
      <vt:lpstr>Summary of # of User Ratings</vt:lpstr>
      <vt:lpstr>Users Don’t Rate Much</vt:lpstr>
      <vt:lpstr>Users Over Rate</vt:lpstr>
      <vt:lpstr>Finding the right ratings</vt:lpstr>
      <vt:lpstr>Ratings </vt:lpstr>
      <vt:lpstr>Model Selection</vt:lpstr>
      <vt:lpstr>Algorithm Selection</vt:lpstr>
      <vt:lpstr>Model performance &amp; analysis</vt:lpstr>
      <vt:lpstr>Overall Error</vt:lpstr>
      <vt:lpstr>Error by User</vt:lpstr>
      <vt:lpstr>Performance by rating</vt:lpstr>
      <vt:lpstr>Matrix of % Predicted Rating</vt:lpstr>
      <vt:lpstr>Conclusions</vt:lpstr>
      <vt:lpstr>PowerPoint Presentation</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Mystery book recommendation Engine</dc:title>
  <dc:creator>Microsoft Office User</dc:creator>
  <cp:lastModifiedBy>Microsoft Office User</cp:lastModifiedBy>
  <cp:revision>16</cp:revision>
  <dcterms:created xsi:type="dcterms:W3CDTF">2021-06-17T20:27:55Z</dcterms:created>
  <dcterms:modified xsi:type="dcterms:W3CDTF">2021-07-21T12:38:46Z</dcterms:modified>
</cp:coreProperties>
</file>